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4" r:id="rId2"/>
    <p:sldId id="340" r:id="rId3"/>
    <p:sldId id="336" r:id="rId4"/>
    <p:sldId id="337" r:id="rId5"/>
    <p:sldId id="287" r:id="rId6"/>
    <p:sldId id="338" r:id="rId7"/>
    <p:sldId id="339" r:id="rId8"/>
    <p:sldId id="341" r:id="rId9"/>
    <p:sldId id="256" r:id="rId10"/>
    <p:sldId id="257" r:id="rId1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582912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D5C48-E7B1-3D49-855E-4F70FF60A454}"/>
              </a:ext>
            </a:extLst>
          </p:cNvPr>
          <p:cNvSpPr/>
          <p:nvPr userDrawn="1"/>
        </p:nvSpPr>
        <p:spPr bwMode="auto">
          <a:xfrm>
            <a:off x="0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7FB0133-370F-45D0-A47C-DF2127427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2841" y="3628328"/>
            <a:ext cx="3565579" cy="2748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2DE499-5152-4747-A017-1DDB1D205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1086" y="537657"/>
            <a:ext cx="2609088" cy="26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21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Deep Purpl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0000">
              <a:srgbClr val="3B2E58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7F3661-74DD-424E-A5C1-54CB3A7BAE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581" y="516862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QRCode</a:t>
            </a:r>
            <a:endParaRPr lang="en-US" dirty="0"/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7659309" y="1060106"/>
            <a:ext cx="3600000" cy="360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91" y="2906766"/>
            <a:ext cx="6289200" cy="615553"/>
          </a:xfrm>
        </p:spPr>
        <p:txBody>
          <a:bodyPr tIns="0" anchor="b" anchorCtr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0619" y="4413885"/>
            <a:ext cx="2836800" cy="246221"/>
          </a:xfrm>
        </p:spPr>
        <p:txBody>
          <a:bodyPr/>
          <a:lstStyle>
            <a:lvl1pPr marL="0" indent="0" algn="r">
              <a:buNone/>
              <a:defRPr sz="16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Community/Company Name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6D0401-5CA1-4015-9502-F27B58839DAC}"/>
              </a:ext>
            </a:extLst>
          </p:cNvPr>
          <p:cNvGrpSpPr/>
          <p:nvPr userDrawn="1"/>
        </p:nvGrpSpPr>
        <p:grpSpPr>
          <a:xfrm>
            <a:off x="10196249" y="120772"/>
            <a:ext cx="1868801" cy="776376"/>
            <a:chOff x="1304544" y="1242205"/>
            <a:chExt cx="10527591" cy="4373590"/>
          </a:xfrm>
        </p:grpSpPr>
        <p:pic>
          <p:nvPicPr>
            <p:cNvPr id="11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CEFD2B9B-A073-4585-BD0F-3D56BB7C24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157505" y="1242205"/>
              <a:ext cx="5674630" cy="43735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886E47-53B9-41C8-8D94-E3539F839F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04544" y="1322704"/>
              <a:ext cx="4152372" cy="4152370"/>
            </a:xfrm>
            <a:prstGeom prst="rect">
              <a:avLst/>
            </a:prstGeom>
          </p:spPr>
        </p:pic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DCE37-D772-474D-912B-A5084F0EB1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0619" y="4083085"/>
            <a:ext cx="2836800" cy="307777"/>
          </a:xfrm>
        </p:spPr>
        <p:txBody>
          <a:bodyPr/>
          <a:lstStyle>
            <a:lvl1pPr marL="0" indent="0" algn="r">
              <a:buNone/>
              <a:defRPr sz="2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 algn="r">
              <a:buNone/>
              <a:defRPr>
                <a:solidFill>
                  <a:schemeClr val="bg1"/>
                </a:solidFill>
              </a:defRPr>
            </a:lvl2pPr>
            <a:lvl3pPr marL="457200" indent="0" algn="r">
              <a:buNone/>
              <a:defRPr>
                <a:solidFill>
                  <a:schemeClr val="bg1"/>
                </a:solidFill>
              </a:defRPr>
            </a:lvl3pPr>
            <a:lvl4pPr marL="661988" indent="0" algn="r">
              <a:buNone/>
              <a:defRPr>
                <a:solidFill>
                  <a:schemeClr val="bg1"/>
                </a:solidFill>
              </a:defRPr>
            </a:lvl4pPr>
            <a:lvl5pPr marL="855663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2269C64-9CF3-5946-B3E2-EC96028CB5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2609" y="5333052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Date/Time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46D8E1B-54FB-F04F-8D65-2D1D83F4BA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2609" y="5817740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Streaming URL</a:t>
            </a:r>
          </a:p>
        </p:txBody>
      </p:sp>
    </p:spTree>
    <p:extLst>
      <p:ext uri="{BB962C8B-B14F-4D97-AF65-F5344CB8AC3E}">
        <p14:creationId xmlns:p14="http://schemas.microsoft.com/office/powerpoint/2010/main" val="21668502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vJQzR" TargetMode="External"/><Relationship Id="rId2" Type="http://schemas.openxmlformats.org/officeDocument/2006/relationships/hyperlink" Target="https://sv.krazure.com/session-b3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tiff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tiff"/><Relationship Id="rId2" Type="http://schemas.openxmlformats.org/officeDocument/2006/relationships/image" Target="../media/image11.png"/><Relationship Id="rId1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tiff"/><Relationship Id="rId5" Type="http://schemas.openxmlformats.org/officeDocument/2006/relationships/image" Target="../media/image13.jpg"/><Relationship Id="rId15" Type="http://schemas.openxmlformats.org/officeDocument/2006/relationships/image" Target="../media/image23.tiff"/><Relationship Id="rId10" Type="http://schemas.openxmlformats.org/officeDocument/2006/relationships/image" Target="../media/image18.tiff"/><Relationship Id="rId4" Type="http://schemas.openxmlformats.org/officeDocument/2006/relationships/image" Target="../media/image2.png"/><Relationship Id="rId9" Type="http://schemas.openxmlformats.org/officeDocument/2006/relationships/image" Target="../media/image17.tiff"/><Relationship Id="rId1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87937-7025-4458-914F-287909081B04}"/>
              </a:ext>
            </a:extLst>
          </p:cNvPr>
          <p:cNvSpPr txBox="1"/>
          <p:nvPr/>
        </p:nvSpPr>
        <p:spPr>
          <a:xfrm>
            <a:off x="1240504" y="854765"/>
            <a:ext cx="52867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당신의 목소리를 들려주세요</a:t>
            </a:r>
            <a:r>
              <a:rPr lang="en-US" altLang="ko-KR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ko-KR" altLang="en-US" sz="32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F46C3-460B-43C3-AE95-AEF9CA41181A}"/>
              </a:ext>
            </a:extLst>
          </p:cNvPr>
          <p:cNvSpPr txBox="1"/>
          <p:nvPr/>
        </p:nvSpPr>
        <p:spPr>
          <a:xfrm>
            <a:off x="636104" y="1977887"/>
            <a:ext cx="6818581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 Azure Virtual 2020</a:t>
            </a:r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는 여러분의 목소리를 기다립니다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가감 없는 목소리가 발표자 분에게 매우 큰 힘이 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앞으로 더 좋은 행사가 될 수 있도록 목소리를 내주세요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감사합니다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세션에 대한 목소리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https://sv.krazure.com/session-b3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파트너사 행사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https://bit.ly/2RvJQzR</a:t>
            </a:r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 : 13:00 ~ 13:50 : 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</a:t>
            </a:r>
            <a:r>
              <a:rPr lang="ko-KR" altLang="en-US" sz="1600" b="1" dirty="0">
                <a:latin typeface="Segoe UI Symbol" panose="020B0502040204020203" pitchFamily="34" charset="0"/>
              </a:rPr>
              <a:t>는 어떻게 보안할 수 있나요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? 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김세준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 : 14:00 ~ 14:50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원격에서 안전한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On-Premise, Cloud </a:t>
            </a:r>
            <a:r>
              <a:rPr lang="ko-KR" altLang="en-US" sz="1600" b="1" dirty="0">
                <a:latin typeface="Segoe UI Symbol" panose="020B0502040204020203" pitchFamily="34" charset="0"/>
              </a:rPr>
              <a:t>어플리케이션 사용을 위한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AD </a:t>
            </a:r>
            <a:r>
              <a:rPr lang="en-US" sz="16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Appication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Proxy 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김홍민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3 : 15:00 ~ 15:50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윈도 가상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데스크탑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쿠버네티스</a:t>
            </a:r>
            <a:r>
              <a:rPr lang="ko-KR" altLang="en-US" sz="1600" b="1" dirty="0">
                <a:latin typeface="Segoe UI Symbol" panose="020B0502040204020203" pitchFamily="34" charset="0"/>
              </a:rPr>
              <a:t> 등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</a:t>
            </a:r>
            <a:r>
              <a:rPr lang="ko-KR" altLang="en-US" sz="1600" b="1" dirty="0">
                <a:latin typeface="Segoe UI Symbol" panose="020B0502040204020203" pitchFamily="34" charset="0"/>
              </a:rPr>
              <a:t>서비스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1600" b="1" dirty="0">
                <a:latin typeface="Segoe UI Symbol" panose="020B0502040204020203" pitchFamily="34" charset="0"/>
              </a:rPr>
              <a:t>인증부터 다시 보자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최영락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4 : 16:00 ~ 16:50 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성공적인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하이브리드</a:t>
            </a:r>
            <a:r>
              <a:rPr lang="ko-KR" altLang="en-US" sz="1600" b="1" dirty="0">
                <a:latin typeface="Segoe UI Symbol" panose="020B0502040204020203" pitchFamily="34" charset="0"/>
              </a:rPr>
              <a:t>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클라우드를</a:t>
            </a:r>
            <a:r>
              <a:rPr lang="ko-KR" altLang="en-US" sz="1600" b="1" dirty="0">
                <a:latin typeface="Segoe UI Symbol" panose="020B0502040204020203" pitchFamily="34" charset="0"/>
              </a:rPr>
              <a:t> 위한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</a:t>
            </a:r>
            <a:r>
              <a:rPr lang="ko-KR" altLang="en-US" sz="1600" b="1" dirty="0">
                <a:latin typeface="Segoe UI Symbol" panose="020B0502040204020203" pitchFamily="34" charset="0"/>
              </a:rPr>
              <a:t>네트워크와 서비스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고재성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5 : 17:00 ~ 17:50 :  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를</a:t>
            </a:r>
            <a:r>
              <a:rPr lang="ko-KR" altLang="en-US" sz="1600" b="1" dirty="0">
                <a:latin typeface="Segoe UI Symbol" panose="020B0502040204020203" pitchFamily="34" charset="0"/>
              </a:rPr>
              <a:t> 대박 편하게 쓸 수 있는 팁 대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1600" b="1" dirty="0">
                <a:latin typeface="Segoe UI Symbol" panose="020B0502040204020203" pitchFamily="34" charset="0"/>
              </a:rPr>
              <a:t>공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1600" b="1" dirty="0">
                <a:latin typeface="Segoe UI Symbol" panose="020B0502040204020203" pitchFamily="34" charset="0"/>
              </a:rPr>
              <a:t>개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배준현</a:t>
            </a:r>
            <a:endParaRPr lang="ko-KR" altLang="en-US" sz="1600" b="1" dirty="0">
              <a:latin typeface="Segoe UI Symbol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30B04-3373-F045-AE3D-8270BDCE118F}"/>
              </a:ext>
            </a:extLst>
          </p:cNvPr>
          <p:cNvSpPr txBox="1"/>
          <p:nvPr/>
        </p:nvSpPr>
        <p:spPr>
          <a:xfrm>
            <a:off x="533385" y="1801330"/>
            <a:ext cx="1920719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B: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시간표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84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picture containing text, piece&#10;&#10;Description automatically generated">
            <a:extLst>
              <a:ext uri="{FF2B5EF4-FFF2-40B4-BE49-F238E27FC236}">
                <a16:creationId xmlns:a16="http://schemas.microsoft.com/office/drawing/2014/main" id="{903BB2D2-6CDE-204D-9C76-E9ECDD6AF4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EDE6D0E6-E1D0-F84D-BBE7-3971FA994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91" y="1675660"/>
            <a:ext cx="6289200" cy="1846659"/>
          </a:xfrm>
        </p:spPr>
        <p:txBody>
          <a:bodyPr/>
          <a:lstStyle/>
          <a:p>
            <a:r>
              <a:rPr lang="ko-KR" altLang="en-US" dirty="0"/>
              <a:t>성공적인</a:t>
            </a:r>
            <a:br>
              <a:rPr lang="en-US" altLang="ko-KR" dirty="0"/>
            </a:br>
            <a:r>
              <a:rPr lang="ko-KR" altLang="en-US" dirty="0" err="1"/>
              <a:t>하이브리드</a:t>
            </a:r>
            <a:r>
              <a:rPr lang="ko-KR" altLang="en-US" dirty="0"/>
              <a:t> </a:t>
            </a:r>
            <a:r>
              <a:rPr lang="ko-KR" altLang="en-US" dirty="0" err="1"/>
              <a:t>클라우드를</a:t>
            </a:r>
            <a:r>
              <a:rPr lang="ko-KR" altLang="en-US" dirty="0"/>
              <a:t> 위한</a:t>
            </a:r>
            <a:br>
              <a:rPr lang="en-US" altLang="ko-KR" dirty="0"/>
            </a:br>
            <a:r>
              <a:rPr lang="en-AU" dirty="0"/>
              <a:t>Azure </a:t>
            </a:r>
            <a:r>
              <a:rPr lang="ko-KR" altLang="en-US" dirty="0"/>
              <a:t>네트워크와 서비스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001159-8276-A24F-A9BF-E7CDF5BE9F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24248" y="4413885"/>
            <a:ext cx="3073171" cy="49244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네트워크 전문가 따라잡기 </a:t>
            </a:r>
            <a:r>
              <a:rPr lang="en-US" altLang="ko-KR" dirty="0"/>
              <a:t>(</a:t>
            </a:r>
            <a:r>
              <a:rPr lang="ko-KR" altLang="en-US" dirty="0"/>
              <a:t>네</a:t>
            </a:r>
            <a:r>
              <a:rPr lang="en-US" altLang="ko-KR" dirty="0"/>
              <a:t>.</a:t>
            </a:r>
            <a:r>
              <a:rPr lang="ko-KR" altLang="en-US" dirty="0"/>
              <a:t>전</a:t>
            </a:r>
            <a:r>
              <a:rPr lang="en-US" altLang="ko-KR" dirty="0"/>
              <a:t>.</a:t>
            </a:r>
            <a:r>
              <a:rPr lang="ko-KR" altLang="en-US" dirty="0"/>
              <a:t>따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38269BC-149F-FE49-AE52-3C4D5DC0E0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고재성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8C9940-9DD9-5F43-86E3-4145319A67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16:00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80B672A-69A9-E244-9052-9C8E2AB5D7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bit.ly</a:t>
            </a:r>
            <a:r>
              <a:rPr lang="en-US" dirty="0"/>
              <a:t>/gav2020kr-security</a:t>
            </a:r>
          </a:p>
        </p:txBody>
      </p:sp>
      <p:pic>
        <p:nvPicPr>
          <p:cNvPr id="5" name="Picture Placeholder 4" descr="A person sitting at a desk in front of a window&#10;&#10;Description automatically generated">
            <a:extLst>
              <a:ext uri="{FF2B5EF4-FFF2-40B4-BE49-F238E27FC236}">
                <a16:creationId xmlns:a16="http://schemas.microsoft.com/office/drawing/2014/main" id="{A88E856D-B91D-984A-A063-68305FA5AAD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861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550</Words>
  <Application>Microsoft Office PowerPoint</Application>
  <PresentationFormat>와이드스크린</PresentationFormat>
  <Paragraphs>98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Microsoft GothicNeo Light</vt:lpstr>
      <vt:lpstr>NanumSquare</vt:lpstr>
      <vt:lpstr>나눔스퀘어</vt:lpstr>
      <vt:lpstr>Aharoni</vt:lpstr>
      <vt:lpstr>Arial</vt:lpstr>
      <vt:lpstr>Calibri</vt:lpstr>
      <vt:lpstr>Calibri Light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성공적인 하이브리드 클라우드를 위한 Azure 네트워크와 서비스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9</cp:revision>
  <dcterms:created xsi:type="dcterms:W3CDTF">2020-04-15T15:25:02Z</dcterms:created>
  <dcterms:modified xsi:type="dcterms:W3CDTF">2020-04-25T03:21:32Z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